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Sprachen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bg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6-2889-4558-8D41-4CC98B6164FF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bg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2889-4558-8D41-4CC98B6164FF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bg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8-2889-4558-8D41-4CC98B6164FF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bg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2889-4558-8D41-4CC98B6164FF}"/>
              </c:ext>
            </c:extLst>
          </c:dPt>
          <c:dLbls>
            <c:dLbl>
              <c:idx val="0"/>
              <c:layout>
                <c:manualLayout>
                  <c:x val="6.4102564102564097E-2"/>
                  <c:y val="2.68087271202290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89-4558-8D41-4CC98B6164FF}"/>
                </c:ext>
              </c:extLst>
            </c:dLbl>
            <c:dLbl>
              <c:idx val="1"/>
              <c:layout>
                <c:manualLayout>
                  <c:x val="-7.9487179487179482E-2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89-4558-8D41-4CC98B6164FF}"/>
                </c:ext>
              </c:extLst>
            </c:dLbl>
            <c:dLbl>
              <c:idx val="2"/>
              <c:layout>
                <c:manualLayout>
                  <c:x val="-0.11923076923076924"/>
                  <c:y val="-6.255369661386779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89-4558-8D41-4CC98B6164FF}"/>
                </c:ext>
              </c:extLst>
            </c:dLbl>
            <c:dLbl>
              <c:idx val="3"/>
              <c:layout>
                <c:manualLayout>
                  <c:x val="-7.8205128205128246E-2"/>
                  <c:y val="-0.113192403396522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89-4558-8D41-4CC98B6164FF}"/>
                </c:ext>
              </c:extLst>
            </c:dLbl>
            <c:spPr>
              <a:solidFill>
                <a:prstClr val="white"/>
              </a:solidFill>
              <a:ln w="9525"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Tabelle1!$A$2:$A$5</c:f>
              <c:strCache>
                <c:ptCount val="4"/>
                <c:pt idx="0">
                  <c:v>CSS</c:v>
                </c:pt>
                <c:pt idx="1">
                  <c:v>PHP</c:v>
                </c:pt>
                <c:pt idx="2">
                  <c:v>HTML</c:v>
                </c:pt>
                <c:pt idx="3">
                  <c:v>JavaScript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59.9</c:v>
                </c:pt>
                <c:pt idx="1">
                  <c:v>27.1</c:v>
                </c:pt>
                <c:pt idx="2">
                  <c:v>9.6999999999999993</c:v>
                </c:pt>
                <c:pt idx="3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89-4558-8D41-4CC98B616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6274D2-BEBE-45B0-B33C-9152AB80843C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</dgm:pt>
    <dgm:pt modelId="{D026C1D6-A473-4A45-B2DD-7FF91D0D1A45}">
      <dgm:prSet phldrT="[Text]"/>
      <dgm:spPr/>
      <dgm:t>
        <a:bodyPr/>
        <a:lstStyle/>
        <a:p>
          <a:r>
            <a:rPr lang="de-CH" dirty="0"/>
            <a:t>Konzept</a:t>
          </a:r>
        </a:p>
      </dgm:t>
    </dgm:pt>
    <dgm:pt modelId="{7B9B799B-F0A7-4DB3-A86B-39D5F52AB841}" type="parTrans" cxnId="{C3F53D4F-755F-44AA-99CF-A00E59367396}">
      <dgm:prSet/>
      <dgm:spPr/>
      <dgm:t>
        <a:bodyPr/>
        <a:lstStyle/>
        <a:p>
          <a:endParaRPr lang="de-CH"/>
        </a:p>
      </dgm:t>
    </dgm:pt>
    <dgm:pt modelId="{4403A3D2-3BFB-434E-B97C-26282FD4D083}" type="sibTrans" cxnId="{C3F53D4F-755F-44AA-99CF-A00E59367396}">
      <dgm:prSet/>
      <dgm:spPr/>
      <dgm:t>
        <a:bodyPr/>
        <a:lstStyle/>
        <a:p>
          <a:endParaRPr lang="de-CH"/>
        </a:p>
      </dgm:t>
    </dgm:pt>
    <dgm:pt modelId="{C0BE64F3-B2C8-4D23-99A8-995B242F4CF7}">
      <dgm:prSet phldrT="[Text]"/>
      <dgm:spPr/>
      <dgm:t>
        <a:bodyPr/>
        <a:lstStyle/>
        <a:p>
          <a:r>
            <a:rPr lang="de-CH" dirty="0"/>
            <a:t>Umsetzung</a:t>
          </a:r>
        </a:p>
      </dgm:t>
    </dgm:pt>
    <dgm:pt modelId="{7808A83B-073F-4185-8747-25328B6927CD}" type="parTrans" cxnId="{FFE162FA-46FB-4F6A-BCC6-BEBBF5399B16}">
      <dgm:prSet/>
      <dgm:spPr/>
      <dgm:t>
        <a:bodyPr/>
        <a:lstStyle/>
        <a:p>
          <a:endParaRPr lang="de-CH"/>
        </a:p>
      </dgm:t>
    </dgm:pt>
    <dgm:pt modelId="{FD30B91F-BA04-4109-BFE6-FDAD746738FF}" type="sibTrans" cxnId="{FFE162FA-46FB-4F6A-BCC6-BEBBF5399B16}">
      <dgm:prSet/>
      <dgm:spPr/>
      <dgm:t>
        <a:bodyPr/>
        <a:lstStyle/>
        <a:p>
          <a:endParaRPr lang="de-CH"/>
        </a:p>
      </dgm:t>
    </dgm:pt>
    <dgm:pt modelId="{72C0A714-A4D9-4C93-8C3A-4BE023F482A3}">
      <dgm:prSet phldrT="[Text]"/>
      <dgm:spPr/>
      <dgm:t>
        <a:bodyPr/>
        <a:lstStyle/>
        <a:p>
          <a:r>
            <a:rPr lang="de-CH" dirty="0"/>
            <a:t>Auswertung</a:t>
          </a:r>
        </a:p>
      </dgm:t>
    </dgm:pt>
    <dgm:pt modelId="{B3570C1F-752A-4F70-BDE7-16CCAAA8DB8A}" type="parTrans" cxnId="{8BB9090C-1AD9-403D-A75E-2AB6873F4F28}">
      <dgm:prSet/>
      <dgm:spPr/>
      <dgm:t>
        <a:bodyPr/>
        <a:lstStyle/>
        <a:p>
          <a:endParaRPr lang="de-CH"/>
        </a:p>
      </dgm:t>
    </dgm:pt>
    <dgm:pt modelId="{D7C54073-C263-45A0-AF76-36000F0229FA}" type="sibTrans" cxnId="{8BB9090C-1AD9-403D-A75E-2AB6873F4F28}">
      <dgm:prSet/>
      <dgm:spPr/>
      <dgm:t>
        <a:bodyPr/>
        <a:lstStyle/>
        <a:p>
          <a:endParaRPr lang="de-CH"/>
        </a:p>
      </dgm:t>
    </dgm:pt>
    <dgm:pt modelId="{2547E7B0-D877-49BA-8E25-8E240927503D}" type="pres">
      <dgm:prSet presAssocID="{FC6274D2-BEBE-45B0-B33C-9152AB80843C}" presName="Name0" presStyleCnt="0">
        <dgm:presLayoutVars>
          <dgm:dir/>
          <dgm:resizeHandles val="exact"/>
        </dgm:presLayoutVars>
      </dgm:prSet>
      <dgm:spPr/>
    </dgm:pt>
    <dgm:pt modelId="{6748F489-7360-4FC3-A209-F31DA056091E}" type="pres">
      <dgm:prSet presAssocID="{D026C1D6-A473-4A45-B2DD-7FF91D0D1A45}" presName="parTxOnly" presStyleLbl="node1" presStyleIdx="0" presStyleCnt="3">
        <dgm:presLayoutVars>
          <dgm:bulletEnabled val="1"/>
        </dgm:presLayoutVars>
      </dgm:prSet>
      <dgm:spPr/>
    </dgm:pt>
    <dgm:pt modelId="{32C909C5-ED4A-45D7-9CC5-1B21E32412D5}" type="pres">
      <dgm:prSet presAssocID="{4403A3D2-3BFB-434E-B97C-26282FD4D083}" presName="parSpace" presStyleCnt="0"/>
      <dgm:spPr/>
    </dgm:pt>
    <dgm:pt modelId="{C4210345-5866-47BF-97B8-7EC455606183}" type="pres">
      <dgm:prSet presAssocID="{C0BE64F3-B2C8-4D23-99A8-995B242F4CF7}" presName="parTxOnly" presStyleLbl="node1" presStyleIdx="1" presStyleCnt="3">
        <dgm:presLayoutVars>
          <dgm:bulletEnabled val="1"/>
        </dgm:presLayoutVars>
      </dgm:prSet>
      <dgm:spPr/>
    </dgm:pt>
    <dgm:pt modelId="{8D4D3771-97EC-440C-A6EF-EFF46C86FED5}" type="pres">
      <dgm:prSet presAssocID="{FD30B91F-BA04-4109-BFE6-FDAD746738FF}" presName="parSpace" presStyleCnt="0"/>
      <dgm:spPr/>
    </dgm:pt>
    <dgm:pt modelId="{DC812E9E-8A14-449A-B41E-A1EFDC3D27E0}" type="pres">
      <dgm:prSet presAssocID="{72C0A714-A4D9-4C93-8C3A-4BE023F482A3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8BB9090C-1AD9-403D-A75E-2AB6873F4F28}" srcId="{FC6274D2-BEBE-45B0-B33C-9152AB80843C}" destId="{72C0A714-A4D9-4C93-8C3A-4BE023F482A3}" srcOrd="2" destOrd="0" parTransId="{B3570C1F-752A-4F70-BDE7-16CCAAA8DB8A}" sibTransId="{D7C54073-C263-45A0-AF76-36000F0229FA}"/>
    <dgm:cxn modelId="{D7371463-041C-44E2-9350-B9BB5C17FF47}" type="presOf" srcId="{72C0A714-A4D9-4C93-8C3A-4BE023F482A3}" destId="{DC812E9E-8A14-449A-B41E-A1EFDC3D27E0}" srcOrd="0" destOrd="0" presId="urn:microsoft.com/office/officeart/2005/8/layout/hChevron3"/>
    <dgm:cxn modelId="{C3F53D4F-755F-44AA-99CF-A00E59367396}" srcId="{FC6274D2-BEBE-45B0-B33C-9152AB80843C}" destId="{D026C1D6-A473-4A45-B2DD-7FF91D0D1A45}" srcOrd="0" destOrd="0" parTransId="{7B9B799B-F0A7-4DB3-A86B-39D5F52AB841}" sibTransId="{4403A3D2-3BFB-434E-B97C-26282FD4D083}"/>
    <dgm:cxn modelId="{34A5F551-C770-47C9-8218-AB2EFAA6FD85}" type="presOf" srcId="{D026C1D6-A473-4A45-B2DD-7FF91D0D1A45}" destId="{6748F489-7360-4FC3-A209-F31DA056091E}" srcOrd="0" destOrd="0" presId="urn:microsoft.com/office/officeart/2005/8/layout/hChevron3"/>
    <dgm:cxn modelId="{9DEF1B53-9CF7-4260-B5FC-C87DA4CC83CC}" type="presOf" srcId="{FC6274D2-BEBE-45B0-B33C-9152AB80843C}" destId="{2547E7B0-D877-49BA-8E25-8E240927503D}" srcOrd="0" destOrd="0" presId="urn:microsoft.com/office/officeart/2005/8/layout/hChevron3"/>
    <dgm:cxn modelId="{3C6B49D7-2099-43FC-A2A5-94AF624F3C19}" type="presOf" srcId="{C0BE64F3-B2C8-4D23-99A8-995B242F4CF7}" destId="{C4210345-5866-47BF-97B8-7EC455606183}" srcOrd="0" destOrd="0" presId="urn:microsoft.com/office/officeart/2005/8/layout/hChevron3"/>
    <dgm:cxn modelId="{FFE162FA-46FB-4F6A-BCC6-BEBBF5399B16}" srcId="{FC6274D2-BEBE-45B0-B33C-9152AB80843C}" destId="{C0BE64F3-B2C8-4D23-99A8-995B242F4CF7}" srcOrd="1" destOrd="0" parTransId="{7808A83B-073F-4185-8747-25328B6927CD}" sibTransId="{FD30B91F-BA04-4109-BFE6-FDAD746738FF}"/>
    <dgm:cxn modelId="{AAC2669D-FC76-402C-B731-2F4BCBBDD5F9}" type="presParOf" srcId="{2547E7B0-D877-49BA-8E25-8E240927503D}" destId="{6748F489-7360-4FC3-A209-F31DA056091E}" srcOrd="0" destOrd="0" presId="urn:microsoft.com/office/officeart/2005/8/layout/hChevron3"/>
    <dgm:cxn modelId="{E125ACF7-F7CA-4981-80C6-A7BB5A852EF9}" type="presParOf" srcId="{2547E7B0-D877-49BA-8E25-8E240927503D}" destId="{32C909C5-ED4A-45D7-9CC5-1B21E32412D5}" srcOrd="1" destOrd="0" presId="urn:microsoft.com/office/officeart/2005/8/layout/hChevron3"/>
    <dgm:cxn modelId="{6FAA3AAE-CFB1-43DE-9E81-61D1B15B5AEF}" type="presParOf" srcId="{2547E7B0-D877-49BA-8E25-8E240927503D}" destId="{C4210345-5866-47BF-97B8-7EC455606183}" srcOrd="2" destOrd="0" presId="urn:microsoft.com/office/officeart/2005/8/layout/hChevron3"/>
    <dgm:cxn modelId="{9EF0DCF4-1393-43D7-B344-FB8C14BF1F1D}" type="presParOf" srcId="{2547E7B0-D877-49BA-8E25-8E240927503D}" destId="{8D4D3771-97EC-440C-A6EF-EFF46C86FED5}" srcOrd="3" destOrd="0" presId="urn:microsoft.com/office/officeart/2005/8/layout/hChevron3"/>
    <dgm:cxn modelId="{3B6AF798-AF4A-40D6-A9F5-A904C6EA382B}" type="presParOf" srcId="{2547E7B0-D877-49BA-8E25-8E240927503D}" destId="{DC812E9E-8A14-449A-B41E-A1EFDC3D27E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8F489-7360-4FC3-A209-F31DA056091E}">
      <dsp:nvSpPr>
        <dsp:cNvPr id="0" name=""/>
        <dsp:cNvSpPr/>
      </dsp:nvSpPr>
      <dsp:spPr>
        <a:xfrm>
          <a:off x="4353" y="1009525"/>
          <a:ext cx="3806651" cy="152266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600" kern="1200" dirty="0"/>
            <a:t>Konzept</a:t>
          </a:r>
        </a:p>
      </dsp:txBody>
      <dsp:txXfrm>
        <a:off x="4353" y="1009525"/>
        <a:ext cx="3425986" cy="1522660"/>
      </dsp:txXfrm>
    </dsp:sp>
    <dsp:sp modelId="{C4210345-5866-47BF-97B8-7EC455606183}">
      <dsp:nvSpPr>
        <dsp:cNvPr id="0" name=""/>
        <dsp:cNvSpPr/>
      </dsp:nvSpPr>
      <dsp:spPr>
        <a:xfrm>
          <a:off x="3049674" y="1009525"/>
          <a:ext cx="3806651" cy="152266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600" kern="1200" dirty="0"/>
            <a:t>Umsetzung</a:t>
          </a:r>
        </a:p>
      </dsp:txBody>
      <dsp:txXfrm>
        <a:off x="3811004" y="1009525"/>
        <a:ext cx="2283991" cy="1522660"/>
      </dsp:txXfrm>
    </dsp:sp>
    <dsp:sp modelId="{DC812E9E-8A14-449A-B41E-A1EFDC3D27E0}">
      <dsp:nvSpPr>
        <dsp:cNvPr id="0" name=""/>
        <dsp:cNvSpPr/>
      </dsp:nvSpPr>
      <dsp:spPr>
        <a:xfrm>
          <a:off x="6094995" y="1009525"/>
          <a:ext cx="3806651" cy="152266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600" kern="1200" dirty="0"/>
            <a:t>Auswertung</a:t>
          </a:r>
        </a:p>
      </dsp:txBody>
      <dsp:txXfrm>
        <a:off x="6856325" y="1009525"/>
        <a:ext cx="2283991" cy="1522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FF1A3-ECCB-449D-BE8A-02C467DDF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Case Study 2 – Datenbank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A993C5-AC43-45FD-9B54-145FECC0A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Markus Gehrig</a:t>
            </a:r>
          </a:p>
        </p:txBody>
      </p:sp>
    </p:spTree>
    <p:extLst>
      <p:ext uri="{BB962C8B-B14F-4D97-AF65-F5344CB8AC3E}">
        <p14:creationId xmlns:p14="http://schemas.microsoft.com/office/powerpoint/2010/main" val="65479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D74FA-EEBF-4A5F-973A-9802106C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D2FE388-133C-44E2-8C84-81409CDE40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53023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45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hteck 1030">
            <a:extLst>
              <a:ext uri="{FF2B5EF4-FFF2-40B4-BE49-F238E27FC236}">
                <a16:creationId xmlns:a16="http://schemas.microsoft.com/office/drawing/2014/main" id="{4C415D78-5E73-4EC9-8298-A440EB0A4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40264A-3AEF-4CF2-8148-A6E61CF8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Eingesetzte Technologien</a:t>
            </a:r>
          </a:p>
        </p:txBody>
      </p:sp>
      <p:pic>
        <p:nvPicPr>
          <p:cNvPr id="11" name="Grafik 10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2B6C62D5-EF7F-4D12-BDE2-1C507FF5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01" y="3429000"/>
            <a:ext cx="946895" cy="1428872"/>
          </a:xfrm>
          <a:prstGeom prst="rect">
            <a:avLst/>
          </a:prstGeom>
        </p:spPr>
      </p:pic>
      <p:pic>
        <p:nvPicPr>
          <p:cNvPr id="13" name="Grafik 12" descr="Ein Bild, das Teller, Zeichnung enthält.&#10;&#10;Automatisch generierte Beschreibung">
            <a:extLst>
              <a:ext uri="{FF2B5EF4-FFF2-40B4-BE49-F238E27FC236}">
                <a16:creationId xmlns:a16="http://schemas.microsoft.com/office/drawing/2014/main" id="{6D44DF9C-6EB8-49F8-9D95-B7CB21DF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04" y="5202433"/>
            <a:ext cx="1790941" cy="96717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0FB9877-25B0-4FD1-892F-0ED8D5EB8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76" y="3697994"/>
            <a:ext cx="1257697" cy="1257697"/>
          </a:xfrm>
          <a:prstGeom prst="rect">
            <a:avLst/>
          </a:prstGeom>
        </p:spPr>
      </p:pic>
      <p:pic>
        <p:nvPicPr>
          <p:cNvPr id="17" name="Grafik 16" descr="Ein Bild, das Schild, Foto, sitzend, Ende enthält.&#10;&#10;Automatisch generierte Beschreibung">
            <a:extLst>
              <a:ext uri="{FF2B5EF4-FFF2-40B4-BE49-F238E27FC236}">
                <a16:creationId xmlns:a16="http://schemas.microsoft.com/office/drawing/2014/main" id="{DAA68FC2-7869-4379-A2C7-19AB9711B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699" y="2182073"/>
            <a:ext cx="1279032" cy="1430936"/>
          </a:xfrm>
          <a:prstGeom prst="rect">
            <a:avLst/>
          </a:prstGeom>
        </p:spPr>
      </p:pic>
      <p:pic>
        <p:nvPicPr>
          <p:cNvPr id="21" name="Grafik 20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CC6CD476-44B6-45C8-B818-94CC777B4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979" y="5241128"/>
            <a:ext cx="1959737" cy="979869"/>
          </a:xfrm>
          <a:prstGeom prst="rect">
            <a:avLst/>
          </a:prstGeom>
        </p:spPr>
      </p:pic>
      <p:pic>
        <p:nvPicPr>
          <p:cNvPr id="23" name="Grafik 22" descr="Ein Bild, das Licht enthält.&#10;&#10;Automatisch generierte Beschreibung">
            <a:extLst>
              <a:ext uri="{FF2B5EF4-FFF2-40B4-BE49-F238E27FC236}">
                <a16:creationId xmlns:a16="http://schemas.microsoft.com/office/drawing/2014/main" id="{48D3C3CC-DDC4-46CC-890E-5DB493ECC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129" y="3228936"/>
            <a:ext cx="1396857" cy="1285109"/>
          </a:xfrm>
          <a:prstGeom prst="rect">
            <a:avLst/>
          </a:prstGeom>
        </p:spPr>
      </p:pic>
      <p:pic>
        <p:nvPicPr>
          <p:cNvPr id="25" name="Grafik 2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3755E16-367C-4A32-8046-20BBC1DD32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3066" y="3371126"/>
            <a:ext cx="1396857" cy="1236196"/>
          </a:xfrm>
          <a:prstGeom prst="rect">
            <a:avLst/>
          </a:prstGeom>
        </p:spPr>
      </p:pic>
      <p:pic>
        <p:nvPicPr>
          <p:cNvPr id="27" name="Grafik 26" descr="Ein Bild, das Zeichnung, Schild enthält.&#10;&#10;Automatisch generierte Beschreibung">
            <a:extLst>
              <a:ext uri="{FF2B5EF4-FFF2-40B4-BE49-F238E27FC236}">
                <a16:creationId xmlns:a16="http://schemas.microsoft.com/office/drawing/2014/main" id="{228243BC-E7CC-489A-8E4F-4B7614D53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9981" y="4761829"/>
            <a:ext cx="1586041" cy="1586041"/>
          </a:xfrm>
          <a:prstGeom prst="rect">
            <a:avLst/>
          </a:prstGeom>
        </p:spPr>
      </p:pic>
      <p:pic>
        <p:nvPicPr>
          <p:cNvPr id="29" name="Grafik 28" descr="Ein Bild, das Licht, Zeichnung enthält.&#10;&#10;Automatisch generierte Beschreibung">
            <a:extLst>
              <a:ext uri="{FF2B5EF4-FFF2-40B4-BE49-F238E27FC236}">
                <a16:creationId xmlns:a16="http://schemas.microsoft.com/office/drawing/2014/main" id="{FFE76CCF-C08E-4513-AE75-C39F292CE5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1992" y="3680216"/>
            <a:ext cx="2772317" cy="1478570"/>
          </a:xfrm>
          <a:prstGeom prst="rect">
            <a:avLst/>
          </a:prstGeom>
        </p:spPr>
      </p:pic>
      <p:pic>
        <p:nvPicPr>
          <p:cNvPr id="31" name="Grafik 30" descr="Ein Bild, das Schild, Helm, Straße, Telefon enthält.&#10;&#10;Automatisch generierte Beschreibung">
            <a:extLst>
              <a:ext uri="{FF2B5EF4-FFF2-40B4-BE49-F238E27FC236}">
                <a16:creationId xmlns:a16="http://schemas.microsoft.com/office/drawing/2014/main" id="{FD8CAD13-FA58-40CD-B4CA-BC423C1B5C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039" y="2480325"/>
            <a:ext cx="1279032" cy="1517784"/>
          </a:xfrm>
          <a:prstGeom prst="rect">
            <a:avLst/>
          </a:prstGeom>
        </p:spPr>
      </p:pic>
      <p:pic>
        <p:nvPicPr>
          <p:cNvPr id="1025" name="Grafik 1024" descr="Ein Bild, das Objekt, Uhr, Zeichnung, Schild enthält.&#10;&#10;Automatisch generierte Beschreibung">
            <a:extLst>
              <a:ext uri="{FF2B5EF4-FFF2-40B4-BE49-F238E27FC236}">
                <a16:creationId xmlns:a16="http://schemas.microsoft.com/office/drawing/2014/main" id="{79FFE950-5090-40DE-A1F1-4A84E42D8D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9197" y="2104047"/>
            <a:ext cx="2267607" cy="865470"/>
          </a:xfrm>
          <a:prstGeom prst="rect">
            <a:avLst/>
          </a:prstGeom>
        </p:spPr>
      </p:pic>
      <p:pic>
        <p:nvPicPr>
          <p:cNvPr id="1029" name="Grafik 1028">
            <a:extLst>
              <a:ext uri="{FF2B5EF4-FFF2-40B4-BE49-F238E27FC236}">
                <a16:creationId xmlns:a16="http://schemas.microsoft.com/office/drawing/2014/main" id="{386EE12C-A862-404A-BD63-2A66FD409C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12266" y="1889369"/>
            <a:ext cx="950331" cy="950331"/>
          </a:xfrm>
          <a:prstGeom prst="rect">
            <a:avLst/>
          </a:prstGeom>
        </p:spPr>
      </p:pic>
      <p:pic>
        <p:nvPicPr>
          <p:cNvPr id="1035" name="Grafik 1034">
            <a:extLst>
              <a:ext uri="{FF2B5EF4-FFF2-40B4-BE49-F238E27FC236}">
                <a16:creationId xmlns:a16="http://schemas.microsoft.com/office/drawing/2014/main" id="{CBBBBDA8-9132-4D31-B291-B56D431E1B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2314" y="2334603"/>
            <a:ext cx="1010193" cy="1010193"/>
          </a:xfrm>
          <a:prstGeom prst="rect">
            <a:avLst/>
          </a:prstGeom>
        </p:spPr>
      </p:pic>
      <p:pic>
        <p:nvPicPr>
          <p:cNvPr id="19" name="Grafik 18" descr="Ein Bild, das Ende, Schild, Verkehr, Raum enthält.&#10;&#10;Automatisch generierte Beschreibung">
            <a:extLst>
              <a:ext uri="{FF2B5EF4-FFF2-40B4-BE49-F238E27FC236}">
                <a16:creationId xmlns:a16="http://schemas.microsoft.com/office/drawing/2014/main" id="{F4F5C838-9D9E-4686-AC50-95ADC6BA8F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93066" y="1889369"/>
            <a:ext cx="1959737" cy="1200512"/>
          </a:xfrm>
          <a:prstGeom prst="rect">
            <a:avLst/>
          </a:prstGeom>
        </p:spPr>
      </p:pic>
      <p:pic>
        <p:nvPicPr>
          <p:cNvPr id="1039" name="Grafik 1038">
            <a:extLst>
              <a:ext uri="{FF2B5EF4-FFF2-40B4-BE49-F238E27FC236}">
                <a16:creationId xmlns:a16="http://schemas.microsoft.com/office/drawing/2014/main" id="{EA7A45F1-109C-4B48-B747-C7E90F9682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76210" y="5536293"/>
            <a:ext cx="888390" cy="8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5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85987-B6AC-4FFE-BDF3-2B4E1A10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Programmiersprachen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F5546F38-29A8-4203-B068-B420D6497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249168"/>
              </p:ext>
            </p:extLst>
          </p:nvPr>
        </p:nvGraphicFramePr>
        <p:xfrm>
          <a:off x="1141414" y="1975945"/>
          <a:ext cx="6164261" cy="4263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430C24A2-E592-4A39-8DA8-9ACD699CD9C7}"/>
              </a:ext>
            </a:extLst>
          </p:cNvPr>
          <p:cNvSpPr txBox="1"/>
          <p:nvPr/>
        </p:nvSpPr>
        <p:spPr>
          <a:xfrm>
            <a:off x="7305675" y="1975945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Ca. 31.000 Zeilen in 51 Stunden Arbeit.</a:t>
            </a:r>
            <a:br>
              <a:rPr lang="de-CH" dirty="0"/>
            </a:br>
            <a:r>
              <a:rPr lang="de-CH" dirty="0"/>
              <a:t>607 Zeilen/h </a:t>
            </a:r>
          </a:p>
        </p:txBody>
      </p:sp>
    </p:spTree>
    <p:extLst>
      <p:ext uri="{BB962C8B-B14F-4D97-AF65-F5344CB8AC3E}">
        <p14:creationId xmlns:p14="http://schemas.microsoft.com/office/powerpoint/2010/main" val="92923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66631-12F3-4A75-BB41-2AAF1729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ERM Schema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0EBB94-1510-4056-BDED-99A92D54F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59" t="17713" r="15781" b="16406"/>
          <a:stretch/>
        </p:blipFill>
        <p:spPr>
          <a:xfrm>
            <a:off x="7004787" y="0"/>
            <a:ext cx="5187213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F6142F6-AF17-4A0D-9964-2907B44CDDC6}"/>
              </a:ext>
            </a:extLst>
          </p:cNvPr>
          <p:cNvSpPr txBox="1"/>
          <p:nvPr/>
        </p:nvSpPr>
        <p:spPr>
          <a:xfrm>
            <a:off x="1141413" y="2097088"/>
            <a:ext cx="422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9 Tabellen</a:t>
            </a:r>
            <a:br>
              <a:rPr lang="de-CH" dirty="0"/>
            </a:br>
            <a:r>
              <a:rPr lang="de-CH" dirty="0"/>
              <a:t>11 Relationen</a:t>
            </a:r>
            <a:br>
              <a:rPr lang="de-CH" dirty="0"/>
            </a:br>
            <a:br>
              <a:rPr lang="de-CH" dirty="0"/>
            </a:br>
            <a:r>
              <a:rPr lang="de-CH" dirty="0"/>
              <a:t>In der 3 Normalform (</a:t>
            </a:r>
            <a:r>
              <a:rPr lang="de-CH" dirty="0" err="1"/>
              <a:t>Redudanzfrei</a:t>
            </a:r>
            <a:r>
              <a:rPr lang="de-CH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275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D6386-7D69-4D93-B836-B7945EFE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PostgreSQL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61A679-C974-40AE-B17F-61E028E18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Modernes Datenbanksystem</a:t>
            </a:r>
          </a:p>
          <a:p>
            <a:r>
              <a:rPr lang="de-CH" dirty="0"/>
              <a:t>Erscheinungsjahr 1996</a:t>
            </a:r>
          </a:p>
          <a:p>
            <a:r>
              <a:rPr lang="de-DE" dirty="0"/>
              <a:t>PostgreSQL unterstützt die SQL:1992 und SQL:1999 und </a:t>
            </a:r>
            <a:r>
              <a:rPr lang="en-US" dirty="0"/>
              <a:t>160 der 179 mandatory Features </a:t>
            </a:r>
            <a:r>
              <a:rPr lang="en-US" dirty="0" err="1"/>
              <a:t>für</a:t>
            </a:r>
            <a:r>
              <a:rPr lang="en-US" dirty="0"/>
              <a:t> SQL:2011</a:t>
            </a:r>
            <a:endParaRPr lang="de-CH" dirty="0"/>
          </a:p>
        </p:txBody>
      </p:sp>
      <p:pic>
        <p:nvPicPr>
          <p:cNvPr id="4" name="Grafik 3" descr="Ein Bild, das Licht enthält.&#10;&#10;Automatisch generierte Beschreibung">
            <a:extLst>
              <a:ext uri="{FF2B5EF4-FFF2-40B4-BE49-F238E27FC236}">
                <a16:creationId xmlns:a16="http://schemas.microsoft.com/office/drawing/2014/main" id="{B3A709BE-2481-4859-A4CA-76A0BA56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480" y="914400"/>
            <a:ext cx="921556" cy="8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76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3A722-8E78-4C69-9862-03D95B3B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PostgreSQL in 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C48F52-92C4-433F-A8A6-4BC5E416C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/>
              <a:t>Mehr</a:t>
            </a:r>
            <a:r>
              <a:rPr lang="en-US" b="1" dirty="0"/>
              <a:t> </a:t>
            </a:r>
            <a:r>
              <a:rPr lang="en-US" b="1" dirty="0" err="1"/>
              <a:t>als</a:t>
            </a:r>
            <a:r>
              <a:rPr lang="en-US" b="1" dirty="0"/>
              <a:t> 30 Jahre </a:t>
            </a:r>
            <a:r>
              <a:rPr lang="en-US" b="1" dirty="0" err="1"/>
              <a:t>Entwicklung</a:t>
            </a:r>
            <a:endParaRPr lang="en-US" b="1" dirty="0"/>
          </a:p>
          <a:p>
            <a:r>
              <a:rPr lang="en-US" b="1" dirty="0" err="1"/>
              <a:t>Über</a:t>
            </a:r>
            <a:r>
              <a:rPr lang="en-US" b="1" dirty="0"/>
              <a:t> 400 Contributors</a:t>
            </a:r>
          </a:p>
          <a:p>
            <a:r>
              <a:rPr lang="en-US" b="1" dirty="0" err="1"/>
              <a:t>Über</a:t>
            </a:r>
            <a:r>
              <a:rPr lang="en-US" b="1" dirty="0"/>
              <a:t> 45,000 Commits</a:t>
            </a:r>
          </a:p>
          <a:p>
            <a:r>
              <a:rPr lang="en-US" b="1" dirty="0" err="1"/>
              <a:t>Über</a:t>
            </a:r>
            <a:r>
              <a:rPr lang="en-US" b="1" dirty="0"/>
              <a:t> 50 Local User Groups</a:t>
            </a:r>
          </a:p>
          <a:p>
            <a:r>
              <a:rPr lang="en-US" b="1" dirty="0" err="1"/>
              <a:t>Über</a:t>
            </a:r>
            <a:r>
              <a:rPr lang="en-US" b="1" dirty="0"/>
              <a:t> 1,100,000 </a:t>
            </a:r>
            <a:r>
              <a:rPr lang="en-US" b="1" dirty="0" err="1"/>
              <a:t>Codelinien</a:t>
            </a:r>
            <a:r>
              <a:rPr lang="en-US" b="1" dirty="0"/>
              <a:t> in C</a:t>
            </a:r>
          </a:p>
          <a:p>
            <a:r>
              <a:rPr lang="en-US" b="1" dirty="0" err="1"/>
              <a:t>Über</a:t>
            </a:r>
            <a:r>
              <a:rPr lang="en-US" b="1" dirty="0"/>
              <a:t> 500 Events</a:t>
            </a:r>
          </a:p>
          <a:p>
            <a:r>
              <a:rPr lang="en-US" b="1" dirty="0" err="1"/>
              <a:t>Millionen</a:t>
            </a:r>
            <a:r>
              <a:rPr lang="en-US" b="1" dirty="0"/>
              <a:t> von </a:t>
            </a:r>
            <a:r>
              <a:rPr lang="en-US" b="1" dirty="0" err="1"/>
              <a:t>Fröhlichen</a:t>
            </a:r>
            <a:r>
              <a:rPr lang="en-US" b="1" dirty="0"/>
              <a:t> </a:t>
            </a:r>
            <a:r>
              <a:rPr lang="en-US" b="1" dirty="0" err="1"/>
              <a:t>Benutzern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270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29371-1821-48AD-A345-E1D43B3B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81042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84</Words>
  <Application>Microsoft Office PowerPoint</Application>
  <PresentationFormat>Breitbild</PresentationFormat>
  <Paragraphs>24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Arial</vt:lpstr>
      <vt:lpstr>Tw Cen MT</vt:lpstr>
      <vt:lpstr>Schaltkreis</vt:lpstr>
      <vt:lpstr>Case Study 2 – Datenbank </vt:lpstr>
      <vt:lpstr>Vorgehen</vt:lpstr>
      <vt:lpstr>Eingesetzte Technologien</vt:lpstr>
      <vt:lpstr>Programmiersprachen</vt:lpstr>
      <vt:lpstr>ERM Schema</vt:lpstr>
      <vt:lpstr>PostgreSQL</vt:lpstr>
      <vt:lpstr>PostgreSQL in Zahlen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 – Datenbank </dc:title>
  <dc:creator>Markus Gehrig</dc:creator>
  <cp:lastModifiedBy>Markus Gehrig</cp:lastModifiedBy>
  <cp:revision>16</cp:revision>
  <dcterms:created xsi:type="dcterms:W3CDTF">2019-09-26T06:15:24Z</dcterms:created>
  <dcterms:modified xsi:type="dcterms:W3CDTF">2019-09-29T18:18:20Z</dcterms:modified>
</cp:coreProperties>
</file>